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31"/>
      <p:bold r:id="rId32"/>
      <p:italic r:id="rId33"/>
      <p:boldItalic r:id="rId34"/>
    </p:embeddedFont>
    <p:embeddedFont>
      <p:font typeface="Hind Vadodara Light" panose="02000000000000000000" pitchFamily="2" charset="0"/>
      <p:regular r:id="rId35"/>
      <p:bold r:id="rId36"/>
    </p:embeddedFont>
    <p:embeddedFont>
      <p:font typeface="Hind Vadodara Medium" panose="02000000000000000000" pitchFamily="2" charset="0"/>
      <p:regular r:id="rId37"/>
      <p:bold r:id="rId38"/>
    </p:embeddedFont>
    <p:embeddedFont>
      <p:font typeface="Teko Light" panose="02000000000000000000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/>
    <p:restoredTop sz="89160" autoAdjust="0"/>
  </p:normalViewPr>
  <p:slideViewPr>
    <p:cSldViewPr snapToGrid="0">
      <p:cViewPr varScale="1">
        <p:scale>
          <a:sx n="134" d="100"/>
          <a:sy n="134" d="100"/>
        </p:scale>
        <p:origin x="1056" y="176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哈囉大家好！我們是臺大壽險實務課程第11-6組的學生，現在要和大家分享我們的期末專題報告，主題是「大額交易衍生的交易成本評估模擬」。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bce57b205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bce57b205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再依照價量關係，區分為價漲量增、價漲量減、價跌量增、價跌量減等四種情況。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所以我們共會有2*4=8種模擬情境，每個情境之下又有7種不同交易上限的子情境，會在下一部份作說明。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bce57b205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bce57b205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說明完價量模型後，接著要講解我們的交易策略。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bce57b205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bce57b205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為了檢驗分批買進成本，我們所使用的是技術指標中的均線，當10日均線由下往上穿過30日均線時，就是代表買進訊號出現，必須每日買入介於0%和交易上限之間的百分比乘上當日成交量的隨機張數；期間如果出現賣出訊號時則忽略，直到買完目標張數為止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至於「每日交易上限」，我們是以「當日交易張數佔當日成交量之比例」作為依據，分別測試上限是4%、4.5%、5%、5.5%、6%、6.5%、7%時的情境。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a5fc33da_1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a5fc33da_1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這四張圖是在價漲量增的牛市情境下，其中一組模擬結果。（接著說明一下每個圖代表的意義）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bce57b205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bce57b205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第四部份要進入到本篇報告的主軸，也就是時間風險分析。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7a5fc33da_1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7a5fc33da_1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接下來的圖表中，「分批買進成本」會以「買進成本差盒狀圖」表示，「買進成本差」則是分批買進之「平均買進價格」與「買進訊號出現當日價格」的差異。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bfd77cb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bfd77cb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fd77cb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fd77cb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bfd77cb6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bfd77cb6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bfd77cb6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bfd77cb6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ce57b20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bce57b20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接下來我們會依序說明我們的研究動機與目的、價量模擬模型、採用的交易策略，以及時間風險的分析結果，最後做一個總結。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a5fc33da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a5fc33da_1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7a5fc33da_1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7a5fc33da_1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例如：在價跌量增的牛市情境之下（用游標圈一下左下圖），買進上限介於5.5%至7%的模擬結果分布狀態大致相同，直到買進上限達到5%時中位數才有明顯上升、全距和四分位距也才明顯擴大。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bfd77cb6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bfd77cb6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如果以市場狀態觀察我們的分析結果，在牛市情境下，當每日交易上限下降，也就是買進時間上升，分批買進成本會具有上升趨勢，熊市的情境則有相反的趨勢。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bfd77cb6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bfd77cb6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如果以價量關係觀察，可見在價漲量增、價跌量增時，分批買進成本的趨勢較為明顯，買進成本差之分散程度也大致上隨每日交易上限下降、買進時間上升而擴大。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bfd77cb6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bfd77cb6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bfe2d2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bfe2d2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ce57b205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bce57b205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最後要進行一下總結。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7a5fc33da_1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7a5fc33da_1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我們此次的報告先運用較為簡易的設定與交易策略撰寫程式，模擬8種情境下的分批買進成本，可以讓投資交易人員在遇到類似的市場狀況時，評估他們所面臨的時間風險。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未來如果能將模擬過程中運用的模型、規則和交易策略改良或擴大，將會有助於進一步提升模擬結果的參考價值，以利做出更正確的交易決策。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7a5fc33da_1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7a5fc33da_1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謝謝大家聆聽我們的分享！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ce57b20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ce57b20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ce57b20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ce57b20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首先，我們可以觀察到臺灣壽險業者可運用的資金規模非常龐大，遠超過公開市場的胃納量；意思是如果一次投入手邊持有的、這麼大量的可運用資金到公開市場，就會造成市場價格明顯被推升，更會提高自己的買進成本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ce57b205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bce57b205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壽險業者在公開市場進行投資時，必須盡量在不影響市場價格的限額內進行分批交易，而分批交易就必須承擔時間風險，也就是平均的買進價格和買進訊號出現當天的價格相比，可能無法相同。而我們在這篇報告中的模擬分析，就是為了讓交易人員可以更加了解在各種市場情勢之下，可能面對的時間風險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bce57b205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bce57b205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接著我們要進入到價量模擬的設定。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ce57b205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ce57b205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我們以R語言撰寫程式，價量模型則是使用Podobnik et al.（2009）這篇文章中，由GARCH過程變化而來的模型。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大致上就是透過隨機過程，模擬出彼此有關聯的價格變動絕對值的變異數，和成交量變動絕對值的變異數。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bce57b205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bce57b205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我們參考了文章中給定的一組參數，並做了一些調整讓模擬結果可以更合理一些。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接著再帶入台積電500日的歷史價量資料，並模擬未來200個交易日之價量資料，且在每個買進上限情境下模擬1,000次。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ce57b205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ce57b205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在模擬價量時，我們將情境進一步依照價格走勢，區分為牛市和熊市兩種市場狀態。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2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ctrTitle" idx="2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ctrTitle" idx="4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ctrTitle" idx="6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 idx="2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ctrTitle" idx="4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ctrTitle" idx="6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ctrTitle" idx="8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9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ctrTitle" idx="13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4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15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 hasCustomPrompt="1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bg>
      <p:bgPr>
        <a:solidFill>
          <a:schemeClr val="l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/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2158225" y="1102850"/>
            <a:ext cx="5575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    108-1壽險經營管理實務研討期末報告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>
                <a:latin typeface="Arial"/>
                <a:ea typeface="Arial"/>
                <a:cs typeface="Arial"/>
                <a:sym typeface="Arial"/>
              </a:rPr>
              <a:t>大額交易衍生的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rial"/>
                <a:ea typeface="Arial"/>
                <a:cs typeface="Arial"/>
                <a:sym typeface="Arial"/>
              </a:rPr>
              <a:t>交易成本評估模擬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3064814" y="2956024"/>
            <a:ext cx="3631200" cy="1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/>
                <a:ea typeface="Arial"/>
                <a:cs typeface="Arial"/>
                <a:sym typeface="Arial"/>
              </a:rPr>
              <a:t>第11-6組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實務導師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張明淇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專案經理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組員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臺大財金所碩一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羅致遠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臺大財金所碩二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dirty="0" err="1">
                <a:latin typeface="Arial"/>
                <a:ea typeface="Arial"/>
                <a:cs typeface="Arial"/>
                <a:sym typeface="Arial"/>
              </a:rPr>
              <a:t>艾永芮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臺科大財金所碩一  陳家畯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四種價量關係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1"/>
          </p:nvPr>
        </p:nvSpPr>
        <p:spPr>
          <a:xfrm flipH="1">
            <a:off x="442075" y="855875"/>
            <a:ext cx="7757700" cy="31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價漲量增：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當價格漲幅超過5%時，當日成交量必上漲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價漲量減：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當價格漲幅超過5%時，當日成交量必下跌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價跌量增：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當價格跌幅超過5%時，當日成交量必上漲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價跌量減：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當價格跌幅超過5%時，當日成交量必下跌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ctrTitle"/>
          </p:nvPr>
        </p:nvSpPr>
        <p:spPr>
          <a:xfrm>
            <a:off x="619650" y="2247700"/>
            <a:ext cx="3285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交易策略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2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交易策略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6"/>
          <p:cNvSpPr txBox="1">
            <a:spLocks noGrp="1"/>
          </p:cNvSpPr>
          <p:nvPr>
            <p:ph type="subTitle" idx="1"/>
          </p:nvPr>
        </p:nvSpPr>
        <p:spPr>
          <a:xfrm flipH="1">
            <a:off x="442074" y="703475"/>
            <a:ext cx="7635126" cy="4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 dirty="0" err="1">
                <a:latin typeface="Arial"/>
                <a:ea typeface="Arial"/>
                <a:cs typeface="Arial"/>
                <a:sym typeface="Arial"/>
              </a:rPr>
              <a:t>技術指標：</a:t>
            </a: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移動平均線（Moving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 Average）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 dirty="0">
                <a:latin typeface="Arial"/>
                <a:ea typeface="Arial"/>
                <a:cs typeface="Arial"/>
                <a:sym typeface="Arial"/>
              </a:rPr>
              <a:t>買進訊號：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10日均線（快線）由下往上穿過30日均線（慢線）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 dirty="0">
                <a:latin typeface="Arial"/>
                <a:ea typeface="Arial"/>
                <a:cs typeface="Arial"/>
                <a:sym typeface="Arial"/>
              </a:rPr>
              <a:t>每日交易上限：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以「當日交易張數佔當日成交量之比例」作為依據，分別測試限額為4%、4.5%、5%、5.5%、6%、6.5%、7%之狀況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 dirty="0" err="1">
                <a:latin typeface="Arial"/>
                <a:ea typeface="Arial"/>
                <a:cs typeface="Arial"/>
                <a:sym typeface="Arial"/>
              </a:rPr>
              <a:t>買進策略</a:t>
            </a:r>
            <a:r>
              <a:rPr lang="en" sz="1800" b="1" dirty="0">
                <a:latin typeface="Arial"/>
                <a:ea typeface="Arial"/>
                <a:cs typeface="Arial"/>
                <a:sym typeface="Arial"/>
              </a:rPr>
              <a:t>：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買進訊號出現後，每日買入介於0%和交易上限之間的百分比乘上當日成交量的隨機張數（服從均勻分配）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期間若出現賣出訊號時則忽略，直到買足設定之股票張數（在此設定為30,000張）為止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subTitle" idx="1"/>
          </p:nvPr>
        </p:nvSpPr>
        <p:spPr>
          <a:xfrm flipH="1">
            <a:off x="0" y="884875"/>
            <a:ext cx="2795700" cy="3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 b="1" dirty="0">
                <a:latin typeface="Arial"/>
                <a:ea typeface="Arial"/>
                <a:cs typeface="Arial"/>
                <a:sym typeface="Arial"/>
              </a:rPr>
              <a:t>牛市、價漲量增情境下，其中一組模擬結果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左上：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（黑線）</a:t>
            </a:r>
            <a:r>
              <a:rPr lang="zh-TW" altLang="en-US" sz="1600" dirty="0">
                <a:latin typeface="Arial"/>
                <a:ea typeface="Arial"/>
                <a:cs typeface="Arial"/>
                <a:sym typeface="Arial"/>
              </a:rPr>
              <a:t>慢線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走勢/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（藍線）快線走勢/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（紅線）</a:t>
            </a:r>
            <a:r>
              <a:rPr lang="zh-TW" altLang="en-US" sz="1600">
                <a:latin typeface="Arial"/>
                <a:ea typeface="Arial"/>
                <a:cs typeface="Arial"/>
                <a:sym typeface="Arial"/>
              </a:rPr>
              <a:t>價格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走勢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左下：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每日成交量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右上：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平均買進價格（成本）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右下：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（黑線）每日買入張數/（紅線）累積買入張數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765" y="0"/>
            <a:ext cx="58147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ctrTitle"/>
          </p:nvPr>
        </p:nvSpPr>
        <p:spPr>
          <a:xfrm flipH="1">
            <a:off x="4847211" y="28579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時間風險分析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2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時間風險分析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 flipH="1">
            <a:off x="442025" y="932075"/>
            <a:ext cx="8020200" cy="3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模擬在8種情境中，7種每日交易上限下對應之分批買進成本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每日交易上限愈低時，買完所需張數的總買進天數愈長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分批買進成本：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以買進成本差盒狀圖表示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買進成本差：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分批買進之「平均買進價格」與「買進訊號出現當日價格」之差異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總買進天數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0"/>
          <p:cNvSpPr txBox="1">
            <a:spLocks noGrp="1"/>
          </p:cNvSpPr>
          <p:nvPr>
            <p:ph type="subTitle" idx="1"/>
          </p:nvPr>
        </p:nvSpPr>
        <p:spPr>
          <a:xfrm flipH="1">
            <a:off x="354900" y="669425"/>
            <a:ext cx="82659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不論市場狀態，當價量關係有</a:t>
            </a:r>
            <a:r>
              <a:rPr lang="en" sz="1800" b="1">
                <a:latin typeface="Arial"/>
                <a:ea typeface="Arial"/>
                <a:cs typeface="Arial"/>
                <a:sym typeface="Arial"/>
              </a:rPr>
              <a:t>量增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特性時，總買進天數皆較</a:t>
            </a:r>
            <a:r>
              <a:rPr lang="en" sz="1800" b="1">
                <a:latin typeface="Arial"/>
                <a:ea typeface="Arial"/>
                <a:cs typeface="Arial"/>
                <a:sym typeface="Arial"/>
              </a:rPr>
              <a:t>短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t="2647"/>
          <a:stretch/>
        </p:blipFill>
        <p:spPr>
          <a:xfrm>
            <a:off x="324299" y="1559443"/>
            <a:ext cx="4193402" cy="358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4">
            <a:alphaModFix/>
          </a:blip>
          <a:srcRect t="2647"/>
          <a:stretch/>
        </p:blipFill>
        <p:spPr>
          <a:xfrm>
            <a:off x="4517701" y="1559443"/>
            <a:ext cx="4193402" cy="358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總買進天數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1"/>
          <p:cNvSpPr txBox="1">
            <a:spLocks noGrp="1"/>
          </p:cNvSpPr>
          <p:nvPr>
            <p:ph type="subTitle" idx="1"/>
          </p:nvPr>
        </p:nvSpPr>
        <p:spPr>
          <a:xfrm flipH="1">
            <a:off x="354900" y="669425"/>
            <a:ext cx="82659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不論市場狀態，當價量關係有</a:t>
            </a:r>
            <a:r>
              <a:rPr lang="en" sz="1800" b="1">
                <a:latin typeface="Arial"/>
                <a:ea typeface="Arial"/>
                <a:cs typeface="Arial"/>
                <a:sym typeface="Arial"/>
              </a:rPr>
              <a:t>量增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特性時，總買進天數皆較</a:t>
            </a:r>
            <a:r>
              <a:rPr lang="en" sz="1800" b="1">
                <a:latin typeface="Arial"/>
                <a:ea typeface="Arial"/>
                <a:cs typeface="Arial"/>
                <a:sym typeface="Arial"/>
              </a:rPr>
              <a:t>短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321ECE-4B0C-484D-A2BF-DD415D17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0" y="1605639"/>
            <a:ext cx="4039066" cy="35378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0517822-715B-C948-B063-EDD52049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66" y="1605688"/>
            <a:ext cx="3994518" cy="35378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總買進天數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 flipH="1">
            <a:off x="-68400" y="789675"/>
            <a:ext cx="89838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若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市場狀態較符合價量關係中觸發量增的條件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（Ex.牛市-&gt;價漲），總買進天數會進一步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縮短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23" name="Google Shape;323;p42"/>
          <p:cNvPicPr preferRelativeResize="0"/>
          <p:nvPr/>
        </p:nvPicPr>
        <p:blipFill rotWithShape="1">
          <a:blip r:embed="rId3">
            <a:alphaModFix/>
          </a:blip>
          <a:srcRect t="1739"/>
          <a:stretch/>
        </p:blipFill>
        <p:spPr>
          <a:xfrm>
            <a:off x="242344" y="1660583"/>
            <a:ext cx="4154182" cy="348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 rotWithShape="1">
          <a:blip r:embed="rId4">
            <a:alphaModFix/>
          </a:blip>
          <a:srcRect t="1748"/>
          <a:stretch/>
        </p:blipFill>
        <p:spPr>
          <a:xfrm>
            <a:off x="4396525" y="1660583"/>
            <a:ext cx="4283506" cy="348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總買進天數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"/>
          </p:nvPr>
        </p:nvSpPr>
        <p:spPr>
          <a:xfrm flipH="1">
            <a:off x="-68400" y="789675"/>
            <a:ext cx="89838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若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市場狀態較符合價量關係中觸發量增的條件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（Ex.熊市-&gt;價跌），總買進天數會進一步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縮短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436C08-1FC6-BF4B-8F1A-AD266DAF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61" y="1635210"/>
            <a:ext cx="4046386" cy="35082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E2B32-4C01-7045-AF0B-27235204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47" y="1635210"/>
            <a:ext cx="4046386" cy="35082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目錄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研究動機與目的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價量模擬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交易策略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時間風險分析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結論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subTitle" idx="1"/>
          </p:nvPr>
        </p:nvSpPr>
        <p:spPr>
          <a:xfrm flipH="1">
            <a:off x="442075" y="328800"/>
            <a:ext cx="7757700" cy="31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價量配合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情境下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之時間風險模擬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結果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50" y="0"/>
            <a:ext cx="59450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 flipH="1">
            <a:off x="442075" y="328800"/>
            <a:ext cx="7757700" cy="31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價量背離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情境下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之時間風險模擬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結果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50" y="0"/>
            <a:ext cx="5890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以市場狀態觀察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6"/>
          <p:cNvSpPr txBox="1">
            <a:spLocks noGrp="1"/>
          </p:cNvSpPr>
          <p:nvPr>
            <p:ph type="subTitle" idx="1"/>
          </p:nvPr>
        </p:nvSpPr>
        <p:spPr>
          <a:xfrm flipH="1">
            <a:off x="723775" y="509200"/>
            <a:ext cx="84411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49421"/>
              </a:buClr>
              <a:buSzPts val="1600"/>
              <a:buFont typeface="Arial"/>
              <a:buChar char="●"/>
            </a:pPr>
            <a:r>
              <a:rPr lang="en" sz="1600" b="1" dirty="0" err="1">
                <a:latin typeface="Arial"/>
                <a:ea typeface="Arial"/>
                <a:cs typeface="Arial"/>
                <a:sym typeface="Arial"/>
              </a:rPr>
              <a:t>牛市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：當每日交易上限下降（即總買進天數上升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），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分批買進成本具有</a:t>
            </a:r>
            <a:r>
              <a:rPr lang="en" sz="1600" b="1" dirty="0" err="1">
                <a:latin typeface="Arial"/>
                <a:ea typeface="Arial"/>
                <a:cs typeface="Arial"/>
                <a:sym typeface="Arial"/>
              </a:rPr>
              <a:t>上升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趨勢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9421"/>
              </a:buClr>
              <a:buSzPts val="1600"/>
              <a:buFont typeface="Arial"/>
              <a:buChar char="●"/>
            </a:pPr>
            <a:r>
              <a:rPr lang="en" sz="1600" b="1" dirty="0" err="1">
                <a:latin typeface="Arial"/>
                <a:ea typeface="Arial"/>
                <a:cs typeface="Arial"/>
                <a:sym typeface="Arial"/>
              </a:rPr>
              <a:t>熊市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：當每日交易上限下降（即總買進天數上升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），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分批買進成本具有</a:t>
            </a:r>
            <a:r>
              <a:rPr lang="en" sz="1600" b="1" dirty="0" err="1">
                <a:latin typeface="Arial"/>
                <a:ea typeface="Arial"/>
                <a:cs typeface="Arial"/>
                <a:sym typeface="Arial"/>
              </a:rPr>
              <a:t>下降</a:t>
            </a:r>
            <a:r>
              <a:rPr lang="en" sz="1600" dirty="0" err="1">
                <a:latin typeface="Arial"/>
                <a:ea typeface="Arial"/>
                <a:cs typeface="Arial"/>
                <a:sym typeface="Arial"/>
              </a:rPr>
              <a:t>趨勢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t="1623"/>
          <a:stretch/>
        </p:blipFill>
        <p:spPr>
          <a:xfrm>
            <a:off x="1071575" y="1920800"/>
            <a:ext cx="3731450" cy="32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9CD71CB-6C5B-4648-9B8A-F1ADF2C87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25" y="1920800"/>
            <a:ext cx="3641728" cy="3222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以價量關係觀察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7"/>
          <p:cNvSpPr txBox="1">
            <a:spLocks noGrp="1"/>
          </p:cNvSpPr>
          <p:nvPr>
            <p:ph type="subTitle" idx="1"/>
          </p:nvPr>
        </p:nvSpPr>
        <p:spPr>
          <a:xfrm flipH="1">
            <a:off x="723775" y="672125"/>
            <a:ext cx="8441100" cy="15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942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當價量關係有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量增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特性時，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分批買進成本之趨勢較為明顯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，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買進成本差之分散程度也大致上隨每日交易上限下降（即買進時間上升）而擴大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64" name="Google Shape;364;p47"/>
          <p:cNvPicPr preferRelativeResize="0"/>
          <p:nvPr/>
        </p:nvPicPr>
        <p:blipFill rotWithShape="1">
          <a:blip r:embed="rId3">
            <a:alphaModFix/>
          </a:blip>
          <a:srcRect t="2315"/>
          <a:stretch/>
        </p:blipFill>
        <p:spPr>
          <a:xfrm>
            <a:off x="964575" y="1899475"/>
            <a:ext cx="3836901" cy="32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 rotWithShape="1">
          <a:blip r:embed="rId4">
            <a:alphaModFix/>
          </a:blip>
          <a:srcRect t="2315"/>
          <a:stretch/>
        </p:blipFill>
        <p:spPr>
          <a:xfrm>
            <a:off x="4801475" y="1899475"/>
            <a:ext cx="3771770" cy="3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以價量關係觀察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8"/>
          <p:cNvSpPr txBox="1">
            <a:spLocks noGrp="1"/>
          </p:cNvSpPr>
          <p:nvPr>
            <p:ph type="subTitle" idx="1"/>
          </p:nvPr>
        </p:nvSpPr>
        <p:spPr>
          <a:xfrm flipH="1">
            <a:off x="723775" y="595925"/>
            <a:ext cx="8441100" cy="15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942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若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市場狀態較符合價量關係中觸發量增的條件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（Ex.熊市-&gt;價跌），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分批買進成本之趨勢會更為明顯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D7BEFC-52ED-954C-9D3C-1E8C92AA9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878541" y="1863537"/>
            <a:ext cx="3693459" cy="3279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82E0E9-02C9-E24E-A6AF-7E41E25C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7"/>
          <a:stretch/>
        </p:blipFill>
        <p:spPr>
          <a:xfrm>
            <a:off x="4572001" y="1863538"/>
            <a:ext cx="3774140" cy="32799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以8種情境分別觀察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9"/>
          <p:cNvSpPr txBox="1">
            <a:spLocks noGrp="1"/>
          </p:cNvSpPr>
          <p:nvPr>
            <p:ph type="subTitle" idx="1"/>
          </p:nvPr>
        </p:nvSpPr>
        <p:spPr>
          <a:xfrm flipH="1">
            <a:off x="384225" y="595925"/>
            <a:ext cx="3051900" cy="45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49421"/>
              </a:buClr>
              <a:buSzPts val="1800"/>
              <a:buFont typeface="Arial"/>
              <a:buChar char="●"/>
            </a:pP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造成買進成本差中位數及分布狀態有明顯差異的</a:t>
            </a:r>
            <a:r>
              <a:rPr lang="en" sz="1800" b="1" dirty="0" err="1">
                <a:latin typeface="Arial"/>
                <a:ea typeface="Arial"/>
                <a:cs typeface="Arial"/>
                <a:sym typeface="Arial"/>
              </a:rPr>
              <a:t>臨界買賣上限不盡相同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9421"/>
              </a:buClr>
              <a:buSzPts val="1800"/>
              <a:buFont typeface="Arial"/>
              <a:buChar char="●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例如：在價跌量增的牛市情境之下，買進上限介於5.5%至6.5%的模擬結果分布狀態大致相同，直到買進上限達到5%時中位數才有明顯上升、全距和四分位距也才明顯擴大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50" y="1123329"/>
            <a:ext cx="5061426" cy="402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結論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0"/>
          <p:cNvSpPr txBox="1">
            <a:spLocks noGrp="1"/>
          </p:cNvSpPr>
          <p:nvPr>
            <p:ph type="title" idx="2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9" name="Google Shape;38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結論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1"/>
          <p:cNvSpPr txBox="1">
            <a:spLocks noGrp="1"/>
          </p:cNvSpPr>
          <p:nvPr>
            <p:ph type="subTitle" idx="1"/>
          </p:nvPr>
        </p:nvSpPr>
        <p:spPr>
          <a:xfrm flipH="1">
            <a:off x="441900" y="932075"/>
            <a:ext cx="8031000" cy="4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模擬各式設定與交易策略情境下之分批買進成本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，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可讓投資交易人員在遇到類似的市場狀況時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，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評估其面臨的時間風險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未來若能將模擬過程中運用的模型、規則、交易策略改良或擴大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，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將有助於進一步提升模擬結果的參考價值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，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以利做出更正確的交易決策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625025" y="130540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02" name="Google Shape;40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ctrTitle"/>
          </p:nvPr>
        </p:nvSpPr>
        <p:spPr>
          <a:xfrm>
            <a:off x="4007825" y="24787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研究動機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與目的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壽險業資金規模龐大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78" y="1584748"/>
            <a:ext cx="4979948" cy="3028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>
            <a:spLocks noGrp="1"/>
          </p:cNvSpPr>
          <p:nvPr>
            <p:ph type="subTitle" idx="4294967295"/>
          </p:nvPr>
        </p:nvSpPr>
        <p:spPr>
          <a:xfrm flipH="1">
            <a:off x="335800" y="1922025"/>
            <a:ext cx="3670200" cy="26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臺灣壽險發展概況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壽險滲透度全球第一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壽險密度全球第四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前六大壽險業者資金合計高達20.8兆，加計其他小型業者則約為25兆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可運用資金規模遠大於公開市場之胃納量</a:t>
            </a:r>
            <a:endParaRPr sz="1800"/>
          </a:p>
        </p:txBody>
      </p:sp>
      <p:sp>
        <p:nvSpPr>
          <p:cNvPr id="181" name="Google Shape;181;p28"/>
          <p:cNvSpPr txBox="1"/>
          <p:nvPr/>
        </p:nvSpPr>
        <p:spPr>
          <a:xfrm>
            <a:off x="7519400" y="4518300"/>
            <a:ext cx="17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（圖表來源：課程講義）</a:t>
            </a:r>
            <a:endParaRPr sz="1000"/>
          </a:p>
        </p:txBody>
      </p:sp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026575" y="283600"/>
            <a:ext cx="5973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時間風險（分批買進成本）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1"/>
          </p:nvPr>
        </p:nvSpPr>
        <p:spPr>
          <a:xfrm flipH="1">
            <a:off x="4418431" y="1190550"/>
            <a:ext cx="3981498" cy="3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為了盡量不影響公開市場價格，壽險業者必須設定當日買進張數上限，進行分批交易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交易人員需更加了解各種市場情勢之下可能面對的時間風險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 dirty="0" err="1">
                <a:latin typeface="Arial"/>
                <a:ea typeface="Arial"/>
                <a:cs typeface="Arial"/>
                <a:sym typeface="Arial"/>
              </a:rPr>
              <a:t>時間風險（分批買進成本</a:t>
            </a:r>
            <a:r>
              <a:rPr lang="en" sz="1800" b="1" dirty="0">
                <a:latin typeface="Arial"/>
                <a:ea typeface="Arial"/>
                <a:cs typeface="Arial"/>
                <a:sym typeface="Arial"/>
              </a:rPr>
              <a:t>）：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分批買進</a:t>
            </a:r>
            <a:r>
              <a:rPr lang="zh-CN" altLang="en-US" sz="1800" dirty="0">
                <a:latin typeface="Arial"/>
                <a:ea typeface="Arial"/>
                <a:cs typeface="Arial"/>
                <a:sym typeface="Arial"/>
              </a:rPr>
              <a:t>之</a:t>
            </a:r>
            <a:r>
              <a:rPr lang="en" sz="1800" b="1" dirty="0" err="1">
                <a:latin typeface="Arial"/>
                <a:ea typeface="Arial"/>
                <a:cs typeface="Arial"/>
                <a:sym typeface="Arial"/>
              </a:rPr>
              <a:t>平均買進價格</a:t>
            </a: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與</a:t>
            </a:r>
            <a:r>
              <a:rPr lang="en" sz="1800" b="1" dirty="0" err="1">
                <a:latin typeface="Arial"/>
                <a:ea typeface="Arial"/>
                <a:cs typeface="Arial"/>
                <a:sym typeface="Arial"/>
              </a:rPr>
              <a:t>買進訊號出現當日價格</a:t>
            </a:r>
            <a:r>
              <a:rPr lang="en" sz="1800" dirty="0" err="1">
                <a:latin typeface="Arial"/>
                <a:ea typeface="Arial"/>
                <a:cs typeface="Arial"/>
                <a:sym typeface="Arial"/>
              </a:rPr>
              <a:t>之差異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9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191" name="Google Shape;191;p29"/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價量模擬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模型設定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1"/>
          </p:nvPr>
        </p:nvSpPr>
        <p:spPr>
          <a:xfrm flipH="1">
            <a:off x="442300" y="532375"/>
            <a:ext cx="77745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以R語言撰寫程式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使用Podobnik et al.（2009）中奠基於GARCH過程的價量變化模型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375" y="2378313"/>
            <a:ext cx="2235675" cy="10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375" y="3812875"/>
            <a:ext cx="2235675" cy="92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625" y="2329625"/>
            <a:ext cx="4094700" cy="10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625" y="3900175"/>
            <a:ext cx="4094700" cy="11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 flipH="1">
            <a:off x="442350" y="1396975"/>
            <a:ext cx="1830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價格變動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 flipH="1">
            <a:off x="4079925" y="1347413"/>
            <a:ext cx="42009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價格變動絕對值變異數之模擬過程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 flipH="1">
            <a:off x="442350" y="2825400"/>
            <a:ext cx="1830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成交量變動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1"/>
          </p:nvPr>
        </p:nvSpPr>
        <p:spPr>
          <a:xfrm flipH="1">
            <a:off x="4079925" y="2848250"/>
            <a:ext cx="44250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成交量變動絕對值變異數之模擬過程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模型設定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 flipH="1">
            <a:off x="442300" y="568425"/>
            <a:ext cx="77745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參數設定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1"/>
          </p:nvPr>
        </p:nvSpPr>
        <p:spPr>
          <a:xfrm flipH="1">
            <a:off x="442150" y="2383475"/>
            <a:ext cx="34980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假設價量上升之機率皆為0.5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1"/>
          </p:nvPr>
        </p:nvSpPr>
        <p:spPr>
          <a:xfrm flipH="1">
            <a:off x="442700" y="2713725"/>
            <a:ext cx="75228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價格設有漲跌停限制，即當日漲跌幅不得超過正負10%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以2330台積電2017/11/08至2019/11/22共500個交易日之歷史收盤價及成交量，代入模擬中的原始標準差計算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以2330台積電2019/11/22之收盤價309元及成交量26,492張，作為起始價量，模擬未來</a:t>
            </a:r>
            <a:r>
              <a:rPr lang="en" sz="1800" b="1">
                <a:latin typeface="Arial"/>
                <a:ea typeface="Arial"/>
                <a:cs typeface="Arial"/>
                <a:sym typeface="Arial"/>
              </a:rPr>
              <a:t>200個交易日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之價量資料，</a:t>
            </a:r>
            <a:r>
              <a:rPr lang="en" sz="1800" b="1">
                <a:latin typeface="Arial"/>
                <a:ea typeface="Arial"/>
                <a:cs typeface="Arial"/>
                <a:sym typeface="Arial"/>
              </a:rPr>
              <a:t>每個買進上限情境模擬1,000次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50" y="1552700"/>
            <a:ext cx="2179538" cy="5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000" y="1546000"/>
            <a:ext cx="1932204" cy="5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750" y="2256750"/>
            <a:ext cx="2770550" cy="48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145" y="2256750"/>
            <a:ext cx="2505954" cy="4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兩種市場狀態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1"/>
          </p:nvPr>
        </p:nvSpPr>
        <p:spPr>
          <a:xfrm flipH="1">
            <a:off x="442075" y="462300"/>
            <a:ext cx="7757700" cy="3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牛市：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S(50)&gt;S(1)、S(100)&gt;S(50)、S(150)&gt;S(100)、S(200)&gt;S(150)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且結束買進日之隔日股價&lt; S(1)*2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熊市：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S(50)&lt;S(1)、S(100)&lt;S(50)、S(150)&lt;S(100)、S(200)&lt;S(150)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且結束買進日之隔日股價&gt;S(1)*0.5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D49421"/>
      </a:accent5>
      <a:accent6>
        <a:srgbClr val="C3CCA2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794</Words>
  <Application>Microsoft Macintosh PowerPoint</Application>
  <PresentationFormat>如螢幕大小 (16:9)</PresentationFormat>
  <Paragraphs>208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Arial</vt:lpstr>
      <vt:lpstr>Raleway</vt:lpstr>
      <vt:lpstr>Fira Sans Extra Condensed Medium</vt:lpstr>
      <vt:lpstr>Nunito Light</vt:lpstr>
      <vt:lpstr>Hind Vadodara Medium</vt:lpstr>
      <vt:lpstr>Teko Light</vt:lpstr>
      <vt:lpstr>Hind Vadodara Light</vt:lpstr>
      <vt:lpstr>Roboto Condensed Light</vt:lpstr>
      <vt:lpstr>Science Fair Newsletter by Slidesgo</vt:lpstr>
      <vt:lpstr>    108-1壽險經營管理實務研討期末報告 大額交易衍生的 交易成本評估模擬</vt:lpstr>
      <vt:lpstr>目錄</vt:lpstr>
      <vt:lpstr>01</vt:lpstr>
      <vt:lpstr>壽險業資金規模龐大</vt:lpstr>
      <vt:lpstr>時間風險（分批買進成本）</vt:lpstr>
      <vt:lpstr>價量模擬</vt:lpstr>
      <vt:lpstr>模型設定</vt:lpstr>
      <vt:lpstr>模型設定</vt:lpstr>
      <vt:lpstr>兩種市場狀態</vt:lpstr>
      <vt:lpstr>四種價量關係</vt:lpstr>
      <vt:lpstr>交易策略</vt:lpstr>
      <vt:lpstr>交易策略</vt:lpstr>
      <vt:lpstr>PowerPoint 簡報</vt:lpstr>
      <vt:lpstr>時間風險分析</vt:lpstr>
      <vt:lpstr>時間風險分析</vt:lpstr>
      <vt:lpstr>總買進天數</vt:lpstr>
      <vt:lpstr>總買進天數</vt:lpstr>
      <vt:lpstr>總買進天數</vt:lpstr>
      <vt:lpstr>總買進天數</vt:lpstr>
      <vt:lpstr>PowerPoint 簡報</vt:lpstr>
      <vt:lpstr>PowerPoint 簡報</vt:lpstr>
      <vt:lpstr>以市場狀態觀察</vt:lpstr>
      <vt:lpstr>以價量關係觀察</vt:lpstr>
      <vt:lpstr>以價量關係觀察</vt:lpstr>
      <vt:lpstr>以8種情境分別觀察</vt:lpstr>
      <vt:lpstr>結論</vt:lpstr>
      <vt:lpstr>結論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108-1壽險經營管理實務研討期末報告 大額交易衍生的 交易成本評估模擬</dc:title>
  <cp:lastModifiedBy>Microsoft Office User</cp:lastModifiedBy>
  <cp:revision>4</cp:revision>
  <dcterms:modified xsi:type="dcterms:W3CDTF">2020-01-02T02:12:27Z</dcterms:modified>
</cp:coreProperties>
</file>